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"/>
  </p:notesMasterIdLst>
  <p:handoutMasterIdLst>
    <p:handoutMasterId r:id="rId28"/>
  </p:handoutMasterIdLst>
  <p:sldIdLst>
    <p:sldId id="256" r:id="rId2"/>
    <p:sldId id="267" r:id="rId3"/>
    <p:sldId id="279" r:id="rId4"/>
    <p:sldId id="258" r:id="rId5"/>
    <p:sldId id="274" r:id="rId6"/>
    <p:sldId id="263" r:id="rId7"/>
    <p:sldId id="268" r:id="rId8"/>
    <p:sldId id="283" r:id="rId9"/>
    <p:sldId id="259" r:id="rId10"/>
    <p:sldId id="262" r:id="rId11"/>
    <p:sldId id="266" r:id="rId12"/>
    <p:sldId id="271" r:id="rId13"/>
    <p:sldId id="281" r:id="rId14"/>
    <p:sldId id="264" r:id="rId15"/>
    <p:sldId id="270" r:id="rId16"/>
    <p:sldId id="280" r:id="rId17"/>
    <p:sldId id="261" r:id="rId18"/>
    <p:sldId id="273" r:id="rId19"/>
    <p:sldId id="275" r:id="rId20"/>
    <p:sldId id="276" r:id="rId21"/>
    <p:sldId id="277" r:id="rId22"/>
    <p:sldId id="269" r:id="rId23"/>
    <p:sldId id="278" r:id="rId24"/>
    <p:sldId id="272" r:id="rId25"/>
    <p:sldId id="282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664"/>
    <p:restoredTop sz="77748"/>
  </p:normalViewPr>
  <p:slideViewPr>
    <p:cSldViewPr snapToGrid="0" snapToObjects="1">
      <p:cViewPr varScale="1">
        <p:scale>
          <a:sx n="156" d="100"/>
          <a:sy n="156" d="100"/>
        </p:scale>
        <p:origin x="120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notesMaster" Target="notesMasters/notesMaster1.xml"/><Relationship Id="rId28" Type="http://schemas.openxmlformats.org/officeDocument/2006/relationships/handoutMaster" Target="handoutMasters/handoutMaster1.xml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63FBB3-D6E1-3A42-9111-03C9BA702C97}" type="datetimeFigureOut">
              <a:rPr lang="en-US" smtClean="0"/>
              <a:t>10/3/17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6866F9-2409-F640-9AB6-9B5EA2A709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5502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547BB9-AC25-9440-9CEE-B3B822F58516}" type="datetimeFigureOut">
              <a:rPr lang="en-US" smtClean="0"/>
              <a:t>10/3/17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E86C7B-597E-C449-A71C-ACC6418836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0400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Is it ethical to run a RCT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E86C7B-597E-C449-A71C-ACC64188367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9028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Pthalates</a:t>
            </a:r>
            <a:r>
              <a:rPr lang="en-US" baseline="0" dirty="0" smtClean="0"/>
              <a:t> can block testosterone action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E86C7B-597E-C449-A71C-ACC64188367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5794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Fetal size means higher concentration per mass</a:t>
            </a:r>
          </a:p>
          <a:p>
            <a:r>
              <a:rPr lang="en-US" dirty="0" smtClean="0"/>
              <a:t>Affects development of many tissues</a:t>
            </a:r>
          </a:p>
          <a:p>
            <a:r>
              <a:rPr lang="en-US" dirty="0" smtClean="0"/>
              <a:t>Small</a:t>
            </a:r>
            <a:r>
              <a:rPr lang="en-US" baseline="0" dirty="0" smtClean="0"/>
              <a:t> changes in hormone levels could be important for fetal nutrition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E86C7B-597E-C449-A71C-ACC64188367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6614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Low birth weight -&gt; </a:t>
            </a:r>
            <a:r>
              <a:rPr lang="en-US" dirty="0" smtClean="0"/>
              <a:t>Mortality</a:t>
            </a:r>
          </a:p>
          <a:p>
            <a:r>
              <a:rPr lang="en-US" dirty="0" smtClean="0"/>
              <a:t>Men and women born in 1910-1930 to their death rates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E86C7B-597E-C449-A71C-ACC64188367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1400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9FB8AF-6C40-F44C-AB73-094B29FB1B8F}" type="datetimeFigureOut">
              <a:rPr lang="en-US" smtClean="0"/>
              <a:t>10/3/17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E20C41-3E67-0744-B709-F0AA8B2EAB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1659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9FB8AF-6C40-F44C-AB73-094B29FB1B8F}" type="datetimeFigureOut">
              <a:rPr lang="en-US" smtClean="0"/>
              <a:t>10/3/17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E20C41-3E67-0744-B709-F0AA8B2EAB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616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9FB8AF-6C40-F44C-AB73-094B29FB1B8F}" type="datetimeFigureOut">
              <a:rPr lang="en-US" smtClean="0"/>
              <a:t>10/3/17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E20C41-3E67-0744-B709-F0AA8B2EAB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5238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9FB8AF-6C40-F44C-AB73-094B29FB1B8F}" type="datetimeFigureOut">
              <a:rPr lang="en-US" smtClean="0"/>
              <a:t>10/3/17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E20C41-3E67-0744-B709-F0AA8B2EAB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8746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9FB8AF-6C40-F44C-AB73-094B29FB1B8F}" type="datetimeFigureOut">
              <a:rPr lang="en-US" smtClean="0"/>
              <a:t>10/3/17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E20C41-3E67-0744-B709-F0AA8B2EAB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438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9FB8AF-6C40-F44C-AB73-094B29FB1B8F}" type="datetimeFigureOut">
              <a:rPr lang="en-US" smtClean="0"/>
              <a:t>10/3/17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E20C41-3E67-0744-B709-F0AA8B2EAB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3843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9FB8AF-6C40-F44C-AB73-094B29FB1B8F}" type="datetimeFigureOut">
              <a:rPr lang="en-US" smtClean="0"/>
              <a:t>10/3/17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E20C41-3E67-0744-B709-F0AA8B2EAB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5529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9FB8AF-6C40-F44C-AB73-094B29FB1B8F}" type="datetimeFigureOut">
              <a:rPr lang="en-US" smtClean="0"/>
              <a:t>10/3/17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E20C41-3E67-0744-B709-F0AA8B2EAB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5784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9FB8AF-6C40-F44C-AB73-094B29FB1B8F}" type="datetimeFigureOut">
              <a:rPr lang="en-US" smtClean="0"/>
              <a:t>10/3/17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E20C41-3E67-0744-B709-F0AA8B2EAB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8124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9FB8AF-6C40-F44C-AB73-094B29FB1B8F}" type="datetimeFigureOut">
              <a:rPr lang="en-US" smtClean="0"/>
              <a:t>10/3/17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E20C41-3E67-0744-B709-F0AA8B2EAB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1427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9FB8AF-6C40-F44C-AB73-094B29FB1B8F}" type="datetimeFigureOut">
              <a:rPr lang="en-US" smtClean="0"/>
              <a:t>10/3/17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E20C41-3E67-0744-B709-F0AA8B2EAB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4209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9FB8AF-6C40-F44C-AB73-094B29FB1B8F}" type="datetimeFigureOut">
              <a:rPr lang="en-US" smtClean="0"/>
              <a:t>10/3/17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E20C41-3E67-0744-B709-F0AA8B2EAB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6705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Relationship Id="rId3" Type="http://schemas.openxmlformats.org/officeDocument/2006/relationships/image" Target="../media/image5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Relationship Id="rId3" Type="http://schemas.openxmlformats.org/officeDocument/2006/relationships/image" Target="../media/image13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tiff"/><Relationship Id="rId3" Type="http://schemas.openxmlformats.org/officeDocument/2006/relationships/image" Target="../media/image17.tif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tif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Environmental Influences on Obesity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645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Exposure Windows Have a Large Impact on Health Outcomes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2059" y="1797049"/>
            <a:ext cx="7491126" cy="329609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51" y="1797049"/>
            <a:ext cx="3800760" cy="3296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089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What are some reasons that the fetal developmental period is especially important?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457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Barker Hypothesis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6174" y="1420821"/>
            <a:ext cx="8561892" cy="5197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845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could exposures at one life stage affect outcomes at another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Causes early life obesity -&gt; leads to poor health outcomes in later life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Could slow metabolic rate, or accelerate age-related decline in metabolism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Could increase hunger, phenotype presents only when in a different food environment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Hormones alter timing of life events (puberty, menopause)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771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Evidence for the Role of Epigenetics in Transmission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0688"/>
            <a:ext cx="12192000" cy="490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408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Mechanisms of Epigenetic Regulation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5996" y="1541584"/>
            <a:ext cx="6580007" cy="5091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118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Examples of </a:t>
            </a:r>
            <a:r>
              <a:rPr lang="en-US" dirty="0" err="1" smtClean="0"/>
              <a:t>Obesegenic</a:t>
            </a:r>
            <a:r>
              <a:rPr lang="en-US" dirty="0" smtClean="0"/>
              <a:t> Environmental Exposures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736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BPA and the Estrogen Receptor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891213" cy="4351338"/>
          </a:xfrm>
        </p:spPr>
        <p:txBody>
          <a:bodyPr/>
          <a:lstStyle/>
          <a:p>
            <a:r>
              <a:rPr lang="en-US" dirty="0" smtClean="0"/>
              <a:t>Bisphenol A</a:t>
            </a:r>
          </a:p>
          <a:p>
            <a:pPr lvl="1"/>
            <a:r>
              <a:rPr lang="en-US" dirty="0" smtClean="0"/>
              <a:t>Common in many plastics, cashier receipts and can linings</a:t>
            </a:r>
          </a:p>
          <a:p>
            <a:pPr lvl="1"/>
            <a:r>
              <a:rPr lang="en-US" dirty="0" smtClean="0"/>
              <a:t>Short half life</a:t>
            </a:r>
          </a:p>
          <a:p>
            <a:r>
              <a:rPr lang="en-US" dirty="0" smtClean="0"/>
              <a:t>Public health efforts have led to reducing BPA and replacing with BPS</a:t>
            </a:r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6467" y="1825625"/>
            <a:ext cx="4487333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207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BPA Exposures and Obesity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28049"/>
            <a:ext cx="12192000" cy="360190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570033" y="5531370"/>
            <a:ext cx="42122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0.23 kg/year so between the </a:t>
            </a:r>
            <a:r>
              <a:rPr lang="en-US" smtClean="0"/>
              <a:t>two quartiles 2.3 kg over the 10 year follow up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746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Mouse Models of BPA Exposures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783111" cy="4351338"/>
          </a:xfrm>
        </p:spPr>
        <p:txBody>
          <a:bodyPr/>
          <a:lstStyle/>
          <a:p>
            <a:r>
              <a:rPr lang="en-US" dirty="0" smtClean="0"/>
              <a:t>Mice gained more weight</a:t>
            </a:r>
          </a:p>
          <a:p>
            <a:r>
              <a:rPr lang="en-US" dirty="0" smtClean="0"/>
              <a:t>In mice this was specific to females</a:t>
            </a:r>
          </a:p>
          <a:p>
            <a:r>
              <a:rPr lang="en-US" dirty="0" smtClean="0"/>
              <a:t>Largely due to increased food intake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3956" y="1485106"/>
            <a:ext cx="3368527" cy="503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630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notes on the midterm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One week from Thursday</a:t>
            </a:r>
          </a:p>
          <a:p>
            <a:r>
              <a:rPr lang="en-US" dirty="0" smtClean="0"/>
              <a:t>Covers:</a:t>
            </a:r>
          </a:p>
          <a:p>
            <a:pPr lvl="1"/>
            <a:r>
              <a:rPr lang="en-US" dirty="0"/>
              <a:t>L</a:t>
            </a:r>
            <a:r>
              <a:rPr lang="en-US" dirty="0" smtClean="0"/>
              <a:t>ecture materials</a:t>
            </a:r>
          </a:p>
          <a:p>
            <a:pPr lvl="1"/>
            <a:r>
              <a:rPr lang="en-US" dirty="0" smtClean="0"/>
              <a:t>Readings for discussion sections</a:t>
            </a:r>
          </a:p>
          <a:p>
            <a:pPr lvl="1"/>
            <a:r>
              <a:rPr lang="en-US" dirty="0" smtClean="0"/>
              <a:t>Not optional videos/readings</a:t>
            </a:r>
          </a:p>
          <a:p>
            <a:r>
              <a:rPr lang="en-US" dirty="0" smtClean="0"/>
              <a:t>Format</a:t>
            </a:r>
          </a:p>
          <a:p>
            <a:pPr lvl="1"/>
            <a:r>
              <a:rPr lang="en-US" dirty="0" smtClean="0"/>
              <a:t>2/3 Multiple Choice Questions</a:t>
            </a:r>
          </a:p>
          <a:p>
            <a:pPr lvl="1"/>
            <a:r>
              <a:rPr lang="en-US" dirty="0" smtClean="0"/>
              <a:t>1/3 Short Answer Questions</a:t>
            </a:r>
          </a:p>
          <a:p>
            <a:pPr lvl="2"/>
            <a:r>
              <a:rPr lang="en-US" dirty="0" smtClean="0"/>
              <a:t>Number of sentences equal to number of points for the question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1027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Epigenetic Modification in Maternal Exposures to BPA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6072" y="1690688"/>
            <a:ext cx="3542086" cy="445527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2850" y="1270000"/>
            <a:ext cx="3785736" cy="457616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693410" y="5831174"/>
            <a:ext cx="74985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Dolinoy</a:t>
            </a:r>
            <a:r>
              <a:rPr lang="en-US" dirty="0" smtClean="0"/>
              <a:t> </a:t>
            </a:r>
            <a:r>
              <a:rPr lang="en-US" dirty="0"/>
              <a:t>DC, Huang D, </a:t>
            </a:r>
            <a:r>
              <a:rPr lang="en-US" dirty="0" err="1"/>
              <a:t>Jirtle</a:t>
            </a:r>
            <a:r>
              <a:rPr lang="en-US" dirty="0"/>
              <a:t> RL. Maternal nutrient supplementation counteracts bisphenol A-induced DNA </a:t>
            </a:r>
            <a:r>
              <a:rPr lang="en-US" dirty="0" err="1"/>
              <a:t>hypomethylation</a:t>
            </a:r>
            <a:r>
              <a:rPr lang="en-US" dirty="0"/>
              <a:t> in early development. Proc Natl </a:t>
            </a:r>
            <a:r>
              <a:rPr lang="en-US" dirty="0" err="1"/>
              <a:t>Acad</a:t>
            </a:r>
            <a:r>
              <a:rPr lang="en-US" dirty="0"/>
              <a:t> Sci. 2007; 104: 13056–61. </a:t>
            </a:r>
            <a:r>
              <a:rPr lang="en-US" dirty="0" err="1"/>
              <a:t>doi</a:t>
            </a:r>
            <a:r>
              <a:rPr lang="en-US" dirty="0"/>
              <a:t>: 10.1073/pnas.0703739104.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612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Air Pollution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3793761" cy="4351338"/>
          </a:xfrm>
        </p:spPr>
        <p:txBody>
          <a:bodyPr/>
          <a:lstStyle/>
          <a:p>
            <a:r>
              <a:rPr lang="en-US" dirty="0" smtClean="0"/>
              <a:t>Air pollution contains many toxicants including:</a:t>
            </a:r>
          </a:p>
          <a:p>
            <a:pPr lvl="1"/>
            <a:r>
              <a:rPr lang="en-US" dirty="0" smtClean="0"/>
              <a:t>Particulates</a:t>
            </a:r>
          </a:p>
          <a:p>
            <a:pPr lvl="1"/>
            <a:r>
              <a:rPr lang="en-US" dirty="0" smtClean="0"/>
              <a:t>Free Radicals</a:t>
            </a:r>
          </a:p>
          <a:p>
            <a:pPr lvl="1"/>
            <a:r>
              <a:rPr lang="en-US" dirty="0" smtClean="0"/>
              <a:t>Reactive Gasses (Carbon Monoxide)</a:t>
            </a:r>
          </a:p>
          <a:p>
            <a:pPr lvl="1"/>
            <a:r>
              <a:rPr lang="en-US" dirty="0" smtClean="0"/>
              <a:t>Lead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608948" y="5081666"/>
            <a:ext cx="732322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Fleisch</a:t>
            </a:r>
            <a:r>
              <a:rPr lang="en-US" dirty="0" smtClean="0"/>
              <a:t> </a:t>
            </a:r>
            <a:r>
              <a:rPr lang="en-US" dirty="0"/>
              <a:t>AF, </a:t>
            </a:r>
            <a:r>
              <a:rPr lang="en-US" dirty="0" err="1"/>
              <a:t>Rifas-Shiman</a:t>
            </a:r>
            <a:r>
              <a:rPr lang="en-US" dirty="0"/>
              <a:t> SL, </a:t>
            </a:r>
            <a:r>
              <a:rPr lang="en-US" dirty="0" err="1"/>
              <a:t>Koutrakis</a:t>
            </a:r>
            <a:r>
              <a:rPr lang="en-US" dirty="0"/>
              <a:t> P, Schwartz JD, </a:t>
            </a:r>
            <a:r>
              <a:rPr lang="en-US" dirty="0" err="1"/>
              <a:t>Kloog</a:t>
            </a:r>
            <a:r>
              <a:rPr lang="en-US" dirty="0"/>
              <a:t> I, </a:t>
            </a:r>
            <a:r>
              <a:rPr lang="en-US" dirty="0" err="1"/>
              <a:t>Melly</a:t>
            </a:r>
            <a:r>
              <a:rPr lang="en-US" dirty="0"/>
              <a:t> S, </a:t>
            </a:r>
            <a:r>
              <a:rPr lang="en-US" dirty="0" err="1"/>
              <a:t>Coull</a:t>
            </a:r>
            <a:r>
              <a:rPr lang="en-US" dirty="0"/>
              <a:t> BA, </a:t>
            </a:r>
            <a:r>
              <a:rPr lang="en-US" dirty="0" err="1"/>
              <a:t>Zanobetti</a:t>
            </a:r>
            <a:r>
              <a:rPr lang="en-US" dirty="0"/>
              <a:t> A, Gillman MW, Gold DR, </a:t>
            </a:r>
            <a:r>
              <a:rPr lang="en-US" dirty="0" err="1"/>
              <a:t>Oken</a:t>
            </a:r>
            <a:r>
              <a:rPr lang="en-US" dirty="0"/>
              <a:t> E. Prenatal exposure to traffic pollution: associations with reduced fetal growth and rapid infant weight gain. Epidemiology. 2015; 26: 43–50. </a:t>
            </a:r>
            <a:r>
              <a:rPr lang="en-US" dirty="0" err="1"/>
              <a:t>doi</a:t>
            </a:r>
            <a:r>
              <a:rPr lang="en-US" dirty="0"/>
              <a:t>: 10.1097/EDE.0000000000000203.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7226" y="2698230"/>
            <a:ext cx="7778331" cy="231596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282543" y="1825625"/>
            <a:ext cx="3266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WFL = Weight For Length z-Score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5024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Air Pollution as a Global Health Problem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8956" y="1744329"/>
            <a:ext cx="7856563" cy="5113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722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Mechanisms of Gestational Air Pollution Exposure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5928" y="2020472"/>
            <a:ext cx="5372100" cy="3505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055" y="1690688"/>
            <a:ext cx="6403873" cy="372318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54766" y="5525672"/>
            <a:ext cx="1148246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Stephenson </a:t>
            </a:r>
            <a:r>
              <a:rPr lang="en-US" dirty="0"/>
              <a:t>EJ, </a:t>
            </a:r>
            <a:r>
              <a:rPr lang="en-US" dirty="0" err="1"/>
              <a:t>Ragauskas</a:t>
            </a:r>
            <a:r>
              <a:rPr lang="en-US" dirty="0"/>
              <a:t> A, </a:t>
            </a:r>
            <a:r>
              <a:rPr lang="en-US" dirty="0" err="1"/>
              <a:t>Jaligama</a:t>
            </a:r>
            <a:r>
              <a:rPr lang="en-US" dirty="0"/>
              <a:t> S, Redd JR, </a:t>
            </a:r>
            <a:r>
              <a:rPr lang="en-US" dirty="0" err="1"/>
              <a:t>Parvathareddy</a:t>
            </a:r>
            <a:r>
              <a:rPr lang="en-US" dirty="0"/>
              <a:t> J, </a:t>
            </a:r>
            <a:r>
              <a:rPr lang="en-US" dirty="0" err="1"/>
              <a:t>Peloquin</a:t>
            </a:r>
            <a:r>
              <a:rPr lang="en-US" dirty="0"/>
              <a:t> MJ, </a:t>
            </a:r>
            <a:r>
              <a:rPr lang="en-US" dirty="0" err="1"/>
              <a:t>Saravia</a:t>
            </a:r>
            <a:r>
              <a:rPr lang="en-US" dirty="0"/>
              <a:t> J, Han JC, Cormier SA, Bridges D. Exposure to environmentally persistent free radicals during gestation lowers energy expenditure and impairs skeletal muscle mitochondrial function in adult mice. Am J </a:t>
            </a:r>
            <a:r>
              <a:rPr lang="en-US" dirty="0" err="1"/>
              <a:t>Physiol</a:t>
            </a:r>
            <a:r>
              <a:rPr lang="en-US" dirty="0"/>
              <a:t> - </a:t>
            </a:r>
            <a:r>
              <a:rPr lang="en-US" dirty="0" err="1"/>
              <a:t>Endocrinol</a:t>
            </a:r>
            <a:r>
              <a:rPr lang="en-US" dirty="0"/>
              <a:t> </a:t>
            </a:r>
            <a:r>
              <a:rPr lang="en-US" dirty="0" err="1"/>
              <a:t>Metab</a:t>
            </a:r>
            <a:r>
              <a:rPr lang="en-US" dirty="0"/>
              <a:t>. 2016; : ajpendo.00521.2015. </a:t>
            </a:r>
            <a:r>
              <a:rPr lang="en-US" dirty="0" err="1"/>
              <a:t>doi</a:t>
            </a:r>
            <a:r>
              <a:rPr lang="en-US" dirty="0"/>
              <a:t>: 10.1152/ajpendo.00521.2015.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2238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 of Some Environmental Factors and Obesity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2630" y="1027906"/>
            <a:ext cx="8579370" cy="480527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818454" y="5934670"/>
            <a:ext cx="93735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Heindel</a:t>
            </a:r>
            <a:r>
              <a:rPr lang="en-US" dirty="0" smtClean="0"/>
              <a:t> </a:t>
            </a:r>
            <a:r>
              <a:rPr lang="en-US" dirty="0"/>
              <a:t>JJ, Newbold R, </a:t>
            </a:r>
            <a:r>
              <a:rPr lang="en-US" dirty="0" err="1"/>
              <a:t>Schug</a:t>
            </a:r>
            <a:r>
              <a:rPr lang="en-US" dirty="0"/>
              <a:t> TT. Endocrine disruptors and obesity. Nat Rev </a:t>
            </a:r>
            <a:r>
              <a:rPr lang="en-US" dirty="0" err="1"/>
              <a:t>Endocrinol</a:t>
            </a:r>
            <a:r>
              <a:rPr lang="en-US" dirty="0"/>
              <a:t>. Nature Publishing Group; 2015; 11: 653–61. </a:t>
            </a:r>
            <a:r>
              <a:rPr lang="en-US" dirty="0" err="1"/>
              <a:t>doi</a:t>
            </a:r>
            <a:r>
              <a:rPr lang="en-US" dirty="0"/>
              <a:t>: 10.1038/nrendo.2015.163.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9459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Understand the changes in chemical exposures as it relates to increased rates of obesity.</a:t>
            </a:r>
          </a:p>
          <a:p>
            <a:r>
              <a:rPr lang="en-US" dirty="0"/>
              <a:t>Evaluate how different exposures during the life course can have different effects.</a:t>
            </a:r>
          </a:p>
          <a:p>
            <a:r>
              <a:rPr lang="en-US" dirty="0"/>
              <a:t>Describe what is meant by endocrine disrupting chemicals. </a:t>
            </a:r>
          </a:p>
          <a:p>
            <a:r>
              <a:rPr lang="en-US" dirty="0"/>
              <a:t>Explain the role of epigenetics in transmitting chemical exposures to physiological changes.</a:t>
            </a:r>
          </a:p>
          <a:p>
            <a:r>
              <a:rPr lang="en-US" dirty="0"/>
              <a:t>Describe the proposed mechanisms of BPA exposure and air pollution.</a:t>
            </a:r>
            <a:br>
              <a:rPr lang="en-US" dirty="0"/>
            </a:br>
            <a:endParaRPr lang="en-US" dirty="0"/>
          </a:p>
          <a:p>
            <a:r>
              <a:rPr lang="en-US" dirty="0"/>
              <a:t>Assess the potential impact of air pollution on global obesity risk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7242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Understand the changes in chemical exposures as it relates to increased rates of obesity.</a:t>
            </a:r>
          </a:p>
          <a:p>
            <a:r>
              <a:rPr lang="en-US" dirty="0"/>
              <a:t>Evaluate how different exposures during the life course can have different effects.</a:t>
            </a:r>
          </a:p>
          <a:p>
            <a:r>
              <a:rPr lang="en-US" dirty="0"/>
              <a:t>Describe what is meant by endocrine disrupting chemicals. </a:t>
            </a:r>
          </a:p>
          <a:p>
            <a:r>
              <a:rPr lang="en-US" dirty="0"/>
              <a:t>Explain the role of epigenetics in transmitting chemical exposures to physiological changes.</a:t>
            </a:r>
          </a:p>
          <a:p>
            <a:r>
              <a:rPr lang="en-US" dirty="0"/>
              <a:t>Describe the proposed mechanisms of BPA exposure and air pollution.</a:t>
            </a:r>
            <a:br>
              <a:rPr lang="en-US" dirty="0"/>
            </a:br>
            <a:endParaRPr lang="en-US" dirty="0"/>
          </a:p>
          <a:p>
            <a:r>
              <a:rPr lang="en-US" dirty="0"/>
              <a:t>Assess the potential impact of air pollution on global obesity risk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8874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Endocrine Disrupting Chemicals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04546" y="1825625"/>
            <a:ext cx="5049253" cy="4351338"/>
          </a:xfrm>
        </p:spPr>
        <p:txBody>
          <a:bodyPr/>
          <a:lstStyle/>
          <a:p>
            <a:r>
              <a:rPr lang="en-US" dirty="0" smtClean="0"/>
              <a:t>Increased human exposures to several industrial products</a:t>
            </a:r>
          </a:p>
          <a:p>
            <a:pPr lvl="1"/>
            <a:r>
              <a:rPr lang="en-US" dirty="0" smtClean="0"/>
              <a:t>Air Pollution</a:t>
            </a:r>
          </a:p>
          <a:p>
            <a:pPr lvl="1"/>
            <a:r>
              <a:rPr lang="en-US" dirty="0" smtClean="0"/>
              <a:t>BPA</a:t>
            </a:r>
          </a:p>
          <a:p>
            <a:pPr lvl="1"/>
            <a:r>
              <a:rPr lang="en-US" dirty="0" err="1" smtClean="0"/>
              <a:t>Pthalates</a:t>
            </a:r>
            <a:endParaRPr lang="en-US" dirty="0" smtClean="0"/>
          </a:p>
          <a:p>
            <a:pPr lvl="1"/>
            <a:r>
              <a:rPr lang="en-US" dirty="0" smtClean="0"/>
              <a:t>Pesticides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316" y="1365375"/>
            <a:ext cx="5093918" cy="408493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8599" y="5582653"/>
            <a:ext cx="57992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effectLst/>
              </a:rPr>
              <a:t>Baillie-Hamilton PF. </a:t>
            </a:r>
            <a:r>
              <a:rPr lang="en-US" dirty="0" smtClean="0">
                <a:effectLst/>
              </a:rPr>
              <a:t>Chemical Toxins: A Hypothesis to Explain the Global Obesity Epidemic. J </a:t>
            </a:r>
            <a:r>
              <a:rPr lang="en-US" dirty="0" err="1" smtClean="0">
                <a:effectLst/>
              </a:rPr>
              <a:t>Altern</a:t>
            </a:r>
            <a:r>
              <a:rPr lang="en-US" dirty="0" smtClean="0">
                <a:effectLst/>
              </a:rPr>
              <a:t> Complement Med. 2002; 8: 185–92. </a:t>
            </a:r>
            <a:r>
              <a:rPr lang="en-US" dirty="0" err="1" smtClean="0">
                <a:effectLst/>
              </a:rPr>
              <a:t>doi</a:t>
            </a:r>
            <a:r>
              <a:rPr lang="en-US" dirty="0" smtClean="0">
                <a:effectLst/>
              </a:rPr>
              <a:t>: 10.1089/107555302317371479.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73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are some challenges in evaluating pollution risk on obesity?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Think about what you would </a:t>
            </a:r>
            <a:r>
              <a:rPr lang="en-US" dirty="0" smtClean="0"/>
              <a:t>measure for the exposure, what you would measure for the outcome </a:t>
            </a:r>
            <a:r>
              <a:rPr lang="en-US" dirty="0" smtClean="0"/>
              <a:t>and </a:t>
            </a:r>
            <a:r>
              <a:rPr lang="en-US" dirty="0" smtClean="0"/>
              <a:t>when?</a:t>
            </a:r>
          </a:p>
          <a:p>
            <a:r>
              <a:rPr lang="en-US" dirty="0" smtClean="0"/>
              <a:t>Would design be Longitudinal, Cross-Sectional or a Randomized Controlled Trial?</a:t>
            </a:r>
          </a:p>
          <a:p>
            <a:r>
              <a:rPr lang="en-US" dirty="0" smtClean="0"/>
              <a:t>What could confound the relationships observed?</a:t>
            </a:r>
          </a:p>
          <a:p>
            <a:endParaRPr lang="en-US" dirty="0"/>
          </a:p>
          <a:p>
            <a:r>
              <a:rPr lang="en-US" dirty="0" smtClean="0"/>
              <a:t>Take 2 mins thinking about what you would do</a:t>
            </a:r>
          </a:p>
          <a:p>
            <a:r>
              <a:rPr lang="en-US" dirty="0" smtClean="0"/>
              <a:t>Take 2 mins discussing with your table-mate</a:t>
            </a:r>
          </a:p>
          <a:p>
            <a:r>
              <a:rPr lang="en-US" dirty="0" smtClean="0"/>
              <a:t>Take 2 mins discussing with adjacent groups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3782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Mechanisms of Transmission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95918"/>
            <a:ext cx="10690226" cy="3626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199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Three main </a:t>
            </a:r>
            <a:r>
              <a:rPr lang="en-US" dirty="0" err="1" smtClean="0"/>
              <a:t>obesegenic</a:t>
            </a:r>
            <a:r>
              <a:rPr lang="en-US" dirty="0" smtClean="0"/>
              <a:t> outcomes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Causes an increase in energy intake</a:t>
            </a:r>
          </a:p>
          <a:p>
            <a:pPr lvl="1"/>
            <a:r>
              <a:rPr lang="en-US" dirty="0" smtClean="0"/>
              <a:t>Eating</a:t>
            </a:r>
          </a:p>
          <a:p>
            <a:pPr lvl="1"/>
            <a:r>
              <a:rPr lang="en-US" dirty="0" smtClean="0"/>
              <a:t>Nutrient Extraction</a:t>
            </a:r>
          </a:p>
          <a:p>
            <a:r>
              <a:rPr lang="en-US" dirty="0" smtClean="0"/>
              <a:t>Causes a decrease in energy expenditure</a:t>
            </a:r>
          </a:p>
          <a:p>
            <a:pPr lvl="1"/>
            <a:r>
              <a:rPr lang="en-US" dirty="0"/>
              <a:t>B</a:t>
            </a:r>
            <a:r>
              <a:rPr lang="en-US" dirty="0" smtClean="0"/>
              <a:t>asal </a:t>
            </a:r>
            <a:r>
              <a:rPr lang="en-US" dirty="0"/>
              <a:t>M</a:t>
            </a:r>
            <a:r>
              <a:rPr lang="en-US" dirty="0" smtClean="0"/>
              <a:t>etabolic </a:t>
            </a:r>
            <a:r>
              <a:rPr lang="en-US" dirty="0"/>
              <a:t>R</a:t>
            </a:r>
            <a:r>
              <a:rPr lang="en-US" dirty="0" smtClean="0"/>
              <a:t>ate</a:t>
            </a:r>
          </a:p>
          <a:p>
            <a:pPr lvl="1"/>
            <a:r>
              <a:rPr lang="en-US" dirty="0" smtClean="0"/>
              <a:t>Causes a Decrease in Activity Levels</a:t>
            </a:r>
          </a:p>
          <a:p>
            <a:pPr lvl="1"/>
            <a:endParaRPr lang="en-US" dirty="0"/>
          </a:p>
          <a:p>
            <a:r>
              <a:rPr lang="en-US" dirty="0" smtClean="0"/>
              <a:t>Could also modify relationship between obesity and disease</a:t>
            </a:r>
          </a:p>
          <a:p>
            <a:pPr lvl="1"/>
            <a:r>
              <a:rPr lang="en-US" dirty="0" smtClean="0"/>
              <a:t>For example a chemical could elevate diabetes risk in people with </a:t>
            </a:r>
            <a:r>
              <a:rPr lang="en-US" dirty="0" smtClean="0"/>
              <a:t>obesity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8884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 General Modes of Transmission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Endocrine Disruptors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Epigenetic Modifiers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An exposure can be both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6153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Endocrine Disrupting Chemicals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20633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Several are classified based on similarities to estrogen, testosterone and thyroid hormone</a:t>
            </a:r>
          </a:p>
          <a:p>
            <a:r>
              <a:rPr lang="en-US" dirty="0" smtClean="0"/>
              <a:t>Could work by either promoting or blocking the normal responses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7981" y="3452644"/>
            <a:ext cx="7887796" cy="2576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283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802</TotalTime>
  <Words>812</Words>
  <Application>Microsoft Macintosh PowerPoint</Application>
  <PresentationFormat>Widescreen</PresentationFormat>
  <Paragraphs>108</Paragraphs>
  <Slides>25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Calibri</vt:lpstr>
      <vt:lpstr>Calibri Light</vt:lpstr>
      <vt:lpstr>Arial</vt:lpstr>
      <vt:lpstr>Office Theme</vt:lpstr>
      <vt:lpstr>Environmental Influences on Obesity</vt:lpstr>
      <vt:lpstr>Some notes on the midterm</vt:lpstr>
      <vt:lpstr>Learning Objectives</vt:lpstr>
      <vt:lpstr>Endocrine Disrupting Chemicals</vt:lpstr>
      <vt:lpstr>What are some challenges in evaluating pollution risk on obesity?</vt:lpstr>
      <vt:lpstr>Mechanisms of Transmission</vt:lpstr>
      <vt:lpstr>Three main obesegenic outcomes</vt:lpstr>
      <vt:lpstr>Two General Modes of Transmission</vt:lpstr>
      <vt:lpstr>Endocrine Disrupting Chemicals</vt:lpstr>
      <vt:lpstr>Exposure Windows Have a Large Impact on Health Outcomes</vt:lpstr>
      <vt:lpstr>What are some reasons that the fetal developmental period is especially important?</vt:lpstr>
      <vt:lpstr>The Barker Hypothesis</vt:lpstr>
      <vt:lpstr>How could exposures at one life stage affect outcomes at another</vt:lpstr>
      <vt:lpstr>Evidence for the Role of Epigenetics in Transmission</vt:lpstr>
      <vt:lpstr>Mechanisms of Epigenetic Regulation</vt:lpstr>
      <vt:lpstr>Some Examples of Obesegenic Environmental Exposures</vt:lpstr>
      <vt:lpstr>Example BPA and the Estrogen Receptor</vt:lpstr>
      <vt:lpstr>BPA Exposures and Obesity</vt:lpstr>
      <vt:lpstr>Mouse Models of BPA Exposures</vt:lpstr>
      <vt:lpstr>Epigenetic Modification in Maternal Exposures to BPA</vt:lpstr>
      <vt:lpstr>Example: Air Pollution</vt:lpstr>
      <vt:lpstr>Air Pollution as a Global Health Problem</vt:lpstr>
      <vt:lpstr>Mechanisms of Gestational Air Pollution Exposure</vt:lpstr>
      <vt:lpstr>Summary of Some Environmental Factors and Obesity</vt:lpstr>
      <vt:lpstr>Learning Objectives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Environmental Influences on Obesity</dc:title>
  <dc:creator>Dave Bridges</dc:creator>
  <cp:lastModifiedBy>Dave Bridges</cp:lastModifiedBy>
  <cp:revision>24</cp:revision>
  <cp:lastPrinted>2017-10-03T12:22:27Z</cp:lastPrinted>
  <dcterms:created xsi:type="dcterms:W3CDTF">2017-10-01T13:05:57Z</dcterms:created>
  <dcterms:modified xsi:type="dcterms:W3CDTF">2017-10-03T12:48:14Z</dcterms:modified>
</cp:coreProperties>
</file>